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0"/>
  </p:notesMasterIdLst>
  <p:sldIdLst>
    <p:sldId id="256" r:id="rId2"/>
    <p:sldId id="312" r:id="rId3"/>
    <p:sldId id="262" r:id="rId4"/>
    <p:sldId id="259" r:id="rId5"/>
    <p:sldId id="263" r:id="rId6"/>
    <p:sldId id="264" r:id="rId7"/>
    <p:sldId id="261" r:id="rId8"/>
    <p:sldId id="258" r:id="rId9"/>
    <p:sldId id="266" r:id="rId10"/>
    <p:sldId id="267" r:id="rId11"/>
    <p:sldId id="268" r:id="rId12"/>
    <p:sldId id="313" r:id="rId13"/>
    <p:sldId id="269" r:id="rId14"/>
    <p:sldId id="271" r:id="rId15"/>
    <p:sldId id="272" r:id="rId16"/>
    <p:sldId id="273" r:id="rId17"/>
    <p:sldId id="311" r:id="rId18"/>
    <p:sldId id="309" r:id="rId19"/>
    <p:sldId id="274" r:id="rId20"/>
    <p:sldId id="275" r:id="rId21"/>
    <p:sldId id="310" r:id="rId22"/>
    <p:sldId id="278" r:id="rId23"/>
    <p:sldId id="305" r:id="rId24"/>
    <p:sldId id="285" r:id="rId25"/>
    <p:sldId id="306" r:id="rId26"/>
    <p:sldId id="314" r:id="rId27"/>
    <p:sldId id="287" r:id="rId28"/>
    <p:sldId id="31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06" y="54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E744-7510-46ED-A55B-B72ABDE05FD3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DF819-99AE-4EDE-A5EC-74F7136E77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757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Атомная электростанция (АЭС)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484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последствия радиации на растения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0971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dirty="0">
                <a:solidFill>
                  <a:srgbClr val="FFC000"/>
                </a:solidFill>
              </a:rPr>
              <a:t>В настоящее время хорошо изучены последствия однократного об­лучения человека и выделено несколько степеней лучевого поражения.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045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rgbClr val="FFC000"/>
                </a:solidFill>
              </a:rPr>
              <a:t>Последствия однократного общего облучения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5630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979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prstClr val="black"/>
                </a:solidFill>
              </a:rPr>
              <a:t>Предприятия по переработке или изготовлению ядерного топлива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916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научно-исследовательские и проектные организации</a:t>
            </a:r>
            <a:endParaRPr lang="vi-V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626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Предприятия  и места по захоронению радиоактивных отходов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769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военные объекты</a:t>
            </a:r>
            <a:endParaRPr lang="vi-V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268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prstClr val="black"/>
                </a:solidFill>
              </a:rPr>
              <a:t>ядерные энергетические установки на транспорте.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07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prstClr val="black"/>
                </a:solidFill>
              </a:rPr>
              <a:t>Атомный ледокол «Россия»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605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prstClr val="black"/>
                </a:solidFill>
              </a:rPr>
              <a:t>Атомный подводная лодка «Нерпа»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026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prstClr val="black"/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При аварии на РАО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DF819-99AE-4EDE-A5EC-74F7136E779B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042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118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59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8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1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49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160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822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3493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0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8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0BDFC-5033-4D41-8CC3-26195C164DD5}" type="datetimeFigureOut">
              <a:rPr lang="vi-VN" smtClean="0"/>
              <a:t>08/10/2019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412814-3131-48A9-B8DF-748E5CEA659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944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hyperlink" Target="https://en.wikipedia.org/wiki/Black_Stand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en.wikipedia.org/wiki/Black_Standar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en.wikipedia.org/wiki/Black_Standar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Black_Standar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s://en.wikipedia.org/wiki/Black_Standar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lack_Standar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hyperlink" Target="https://en.wikipedia.org/wiki/Black_Standar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en.wikipedia.org/wiki/Black_Stand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ack_Standa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s://en.wikipedia.org/wiki/Black_Standar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s://en.wikipedia.org/wiki/Black_Standa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s://en.wikipedia.org/wiki/Black_Stand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Black_Standar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Black_Stand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6CD6-32A5-4DD4-A588-5B2532765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43" y="802299"/>
            <a:ext cx="7126191" cy="2541431"/>
          </a:xfrm>
        </p:spPr>
        <p:txBody>
          <a:bodyPr>
            <a:noAutofit/>
          </a:bodyPr>
          <a:lstStyle/>
          <a:p>
            <a:r>
              <a:rPr lang="ru-RU" sz="3500" dirty="0">
                <a:latin typeface="Century Gothic" panose="020B0502020202020204" pitchFamily="34" charset="0"/>
              </a:rPr>
              <a:t>Защита населения и территорий  при авариях на радиационно опасных  объектах с выбросом радиоактивных веществ</a:t>
            </a:r>
            <a:endParaRPr lang="vi-VN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20978-E1F9-495B-A6FB-CB1D50F22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6181011" cy="9776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000" dirty="0"/>
              <a:t>Выполнил студент группы БИ 4110:</a:t>
            </a:r>
          </a:p>
          <a:p>
            <a:pPr>
              <a:lnSpc>
                <a:spcPct val="100000"/>
              </a:lnSpc>
            </a:pPr>
            <a:r>
              <a:rPr lang="ru-RU" sz="1000" dirty="0"/>
              <a:t>Хоанг Хай</a:t>
            </a:r>
          </a:p>
          <a:p>
            <a:pPr>
              <a:lnSpc>
                <a:spcPct val="100000"/>
              </a:lnSpc>
            </a:pPr>
            <a:r>
              <a:rPr lang="ru-RU" sz="1000" dirty="0"/>
              <a:t>учающийся 1 курс Факултета Института цифровой экономики и информационных технологий</a:t>
            </a:r>
          </a:p>
          <a:p>
            <a:pPr>
              <a:lnSpc>
                <a:spcPct val="100000"/>
              </a:lnSpc>
            </a:pPr>
            <a:endParaRPr lang="ru-RU" sz="1000" dirty="0"/>
          </a:p>
          <a:p>
            <a:pPr>
              <a:lnSpc>
                <a:spcPct val="100000"/>
              </a:lnSpc>
            </a:pPr>
            <a:endParaRPr lang="vi-VN" sz="1000" dirty="0"/>
          </a:p>
        </p:txBody>
      </p:sp>
      <p:sp>
        <p:nvSpPr>
          <p:cNvPr id="4" name="Подзаголовок 2" hidden="1">
            <a:extLst>
              <a:ext uri="{FF2B5EF4-FFF2-40B4-BE49-F238E27FC236}">
                <a16:creationId xmlns:a16="http://schemas.microsoft.com/office/drawing/2014/main" id="{53364325-BD8D-48F1-81DF-0E05E2C227C8}"/>
              </a:ext>
            </a:extLst>
          </p:cNvPr>
          <p:cNvSpPr txBox="1">
            <a:spLocks/>
          </p:cNvSpPr>
          <p:nvPr/>
        </p:nvSpPr>
        <p:spPr>
          <a:xfrm>
            <a:off x="2503002" y="3669196"/>
            <a:ext cx="5014912" cy="945321"/>
          </a:xfrm>
          <a:prstGeom prst="rect">
            <a:avLst/>
          </a:prstGeom>
        </p:spPr>
        <p:txBody>
          <a:bodyPr vert="horz" lIns="51435" tIns="25718" rIns="51435" bIns="25718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57175">
              <a:spcBef>
                <a:spcPts val="563"/>
              </a:spcBef>
              <a:buClr>
                <a:srgbClr val="A53010"/>
              </a:buClr>
            </a:pPr>
            <a:r>
              <a:rPr lang="ru-RU" sz="1013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entury Gothic" panose="020B0502020202020204"/>
              </a:rPr>
              <a:t>Выполнил обучающийся группы БИ 4110:</a:t>
            </a:r>
          </a:p>
          <a:p>
            <a:pPr>
              <a:buClr>
                <a:srgbClr val="A53010"/>
              </a:buClr>
            </a:pPr>
            <a:r>
              <a:rPr lang="ru-RU" sz="1013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entury Gothic" panose="020B0502020202020204"/>
              </a:rPr>
              <a:t>Хоанг Хай</a:t>
            </a:r>
          </a:p>
          <a:p>
            <a:pPr defTabSz="257175">
              <a:spcBef>
                <a:spcPts val="563"/>
              </a:spcBef>
              <a:buClr>
                <a:srgbClr val="A53010"/>
              </a:buClr>
            </a:pPr>
            <a:r>
              <a:rPr lang="ru-RU" sz="1013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entury Gothic" panose="020B0502020202020204"/>
              </a:rPr>
              <a:t>Факултет - Института цифровой экономики и информационных технологий</a:t>
            </a:r>
          </a:p>
          <a:p>
            <a:pPr defTabSz="257175">
              <a:spcBef>
                <a:spcPts val="563"/>
              </a:spcBef>
              <a:buClr>
                <a:srgbClr val="A53010"/>
              </a:buClr>
            </a:pPr>
            <a:endParaRPr lang="ru-RU" sz="1013" dirty="0">
              <a:solidFill>
                <a:sysClr val="windowText" lastClr="000000">
                  <a:lumMod val="65000"/>
                  <a:lumOff val="35000"/>
                </a:sys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28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2B282D-FDE9-41E9-894C-C8DF48D7D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0616590-AA2B-4FFB-9AAF-035DD285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1" y="317687"/>
            <a:ext cx="8363318" cy="557296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BADD5-3B5A-426C-AC83-B9198FB3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36" y="748412"/>
            <a:ext cx="8376023" cy="471151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E4565C-A0E4-461A-9AB7-7B876337A4CC}"/>
              </a:ext>
            </a:extLst>
          </p:cNvPr>
          <p:cNvSpPr/>
          <p:nvPr/>
        </p:nvSpPr>
        <p:spPr>
          <a:xfrm>
            <a:off x="130235" y="6070642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АТОМНЫЙ ЛЕДОКОЛ «РОССИЯ»</a:t>
            </a:r>
          </a:p>
        </p:txBody>
      </p:sp>
    </p:spTree>
    <p:extLst>
      <p:ext uri="{BB962C8B-B14F-4D97-AF65-F5344CB8AC3E}">
        <p14:creationId xmlns:p14="http://schemas.microsoft.com/office/powerpoint/2010/main" val="122271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5903B-2776-4465-8E09-CA8E0AD1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FE15553-F7FB-4F58-BF9C-4CFC3FC1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47" y="1339674"/>
            <a:ext cx="3333452" cy="38576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651088-B519-475D-B50B-01DEC2D63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66" y="3128747"/>
            <a:ext cx="5084468" cy="2669346"/>
          </a:xfrm>
          <a:prstGeom prst="round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0E4B6-68A4-4CA5-AE0F-207B75C1EACA}"/>
              </a:ext>
            </a:extLst>
          </p:cNvPr>
          <p:cNvSpPr/>
          <p:nvPr/>
        </p:nvSpPr>
        <p:spPr>
          <a:xfrm>
            <a:off x="130235" y="5997543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АТОМНЫЙ ПОДВОДНАЯ ЛОДКА «НЕРПА»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8238C-6C33-4381-BE7E-DB0E0230C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03" y="286401"/>
            <a:ext cx="3877949" cy="25828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551-C7A4-49B9-A9C8-BFB259DE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979331"/>
            <a:ext cx="6571343" cy="1049235"/>
          </a:xfrm>
        </p:spPr>
        <p:txBody>
          <a:bodyPr>
            <a:noAutofit/>
          </a:bodyPr>
          <a:lstStyle/>
          <a:p>
            <a:pPr algn="ctr"/>
            <a:r>
              <a:rPr lang="ru-RU" sz="6600" dirty="0"/>
              <a:t>АВАРИЯ НА РАО</a:t>
            </a:r>
            <a:br>
              <a:rPr lang="ru-RU" sz="6600" dirty="0"/>
            </a:br>
            <a:r>
              <a:rPr lang="en-US" sz="4400" dirty="0"/>
              <a:t>&amp;</a:t>
            </a:r>
            <a:br>
              <a:rPr lang="ru-RU" sz="6600" dirty="0"/>
            </a:br>
            <a:r>
              <a:rPr lang="ru-RU" sz="6600" dirty="0"/>
              <a:t>ЕЕ Последствия</a:t>
            </a:r>
            <a:endParaRPr lang="vi-VN" sz="6600" dirty="0"/>
          </a:p>
        </p:txBody>
      </p:sp>
    </p:spTree>
    <p:extLst>
      <p:ext uri="{BB962C8B-B14F-4D97-AF65-F5344CB8AC3E}">
        <p14:creationId xmlns:p14="http://schemas.microsoft.com/office/powerpoint/2010/main" val="1697247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B99567-6B59-41C7-8BD5-D4EBCABE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21FC91F-FB66-4DB2-A4A9-814E1FE0F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60" y="637886"/>
            <a:ext cx="4050633" cy="2891397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36E57-F987-40C4-835A-9BC0AF0A6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76" y="637886"/>
            <a:ext cx="3708675" cy="2471458"/>
          </a:xfrm>
          <a:prstGeom prst="snip2Diag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6AF7E-DA06-456D-AC00-4636EBB3F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27" y="3240781"/>
            <a:ext cx="3991063" cy="2660708"/>
          </a:xfrm>
          <a:prstGeom prst="snip2Diag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0EF7C-6C91-476D-B234-9EC19F6AF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507" y="3663653"/>
            <a:ext cx="3608589" cy="2318518"/>
          </a:xfrm>
          <a:prstGeom prst="snip2Diag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88FECD-7BBA-42B2-A333-BD40EA0E77E1}"/>
              </a:ext>
            </a:extLst>
          </p:cNvPr>
          <p:cNvSpPr/>
          <p:nvPr/>
        </p:nvSpPr>
        <p:spPr>
          <a:xfrm>
            <a:off x="130235" y="6118566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3200" b="1" i="1" dirty="0">
                <a:solidFill>
                  <a:schemeClr val="bg1"/>
                </a:solidFill>
              </a:rPr>
              <a:t>АВАРИИ НА РАО</a:t>
            </a:r>
          </a:p>
        </p:txBody>
      </p:sp>
    </p:spTree>
    <p:extLst>
      <p:ext uri="{BB962C8B-B14F-4D97-AF65-F5344CB8AC3E}">
        <p14:creationId xmlns:p14="http://schemas.microsoft.com/office/powerpoint/2010/main" val="246151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9F3BB-B78B-4C0F-9B27-61AA66D4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46C238F3-46DA-47F4-972E-62F18D29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786" y="3784944"/>
            <a:ext cx="3128223" cy="207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347CE17-A67E-469F-A0CB-2CFB702C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9661" y="3770272"/>
            <a:ext cx="1393656" cy="209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EB53390-240C-4252-BC2E-8B751204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4048" y="3784122"/>
            <a:ext cx="3390118" cy="209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1E9067-CD9B-47AC-9EA1-3FBE2C062A6F}"/>
              </a:ext>
            </a:extLst>
          </p:cNvPr>
          <p:cNvSpPr/>
          <p:nvPr/>
        </p:nvSpPr>
        <p:spPr>
          <a:xfrm>
            <a:off x="623610" y="1321042"/>
            <a:ext cx="7923673" cy="17614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vi-VN" sz="2800" i="1" dirty="0">
                <a:solidFill>
                  <a:schemeClr val="bg1"/>
                </a:solidFill>
                <a:latin typeface="+mj-lt"/>
              </a:rPr>
              <a:t>	При аварии на РАО</a:t>
            </a:r>
          </a:p>
          <a:p>
            <a:pPr algn="ctr"/>
            <a:r>
              <a:rPr lang="vi-VN" sz="2800" i="1" dirty="0">
                <a:solidFill>
                  <a:schemeClr val="bg1"/>
                </a:solidFill>
                <a:latin typeface="+mj-lt"/>
              </a:rPr>
              <a:t>может произойти облучение ионизирующим излучением или радиоактивное загрязнение людей,  сельскохозяйственных животных и растений,  а также окружающей природной среды.</a:t>
            </a:r>
          </a:p>
        </p:txBody>
      </p:sp>
    </p:spTree>
    <p:extLst>
      <p:ext uri="{BB962C8B-B14F-4D97-AF65-F5344CB8AC3E}">
        <p14:creationId xmlns:p14="http://schemas.microsoft.com/office/powerpoint/2010/main" val="5884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E29D36-A3E7-4BC1-BC55-20F1F343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FECA5-C9F2-4B67-9C78-42862C08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991" y="1500188"/>
            <a:ext cx="6858000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91B79-E93E-41D2-A650-9AEAF3D35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11" y="469905"/>
            <a:ext cx="4286250" cy="2855714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A5DFE-5CE1-44F0-8A7D-081DE3BB1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34" y="3532382"/>
            <a:ext cx="5029505" cy="2829097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3FA77-3DA9-40B9-BBC0-37956DF56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503" y="558549"/>
            <a:ext cx="3135790" cy="4181051"/>
          </a:xfrm>
          <a:prstGeom prst="round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9E8994-E3FF-41DC-8069-2D1B5DADAD4F}"/>
              </a:ext>
            </a:extLst>
          </p:cNvPr>
          <p:cNvSpPr/>
          <p:nvPr/>
        </p:nvSpPr>
        <p:spPr>
          <a:xfrm>
            <a:off x="5824939" y="5106544"/>
            <a:ext cx="2822182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ПОСЛЕДСТВИЯ РАДИАЦИИ НА РАСТЕНИЯ</a:t>
            </a:r>
          </a:p>
        </p:txBody>
      </p:sp>
    </p:spTree>
    <p:extLst>
      <p:ext uri="{BB962C8B-B14F-4D97-AF65-F5344CB8AC3E}">
        <p14:creationId xmlns:p14="http://schemas.microsoft.com/office/powerpoint/2010/main" val="391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43FE7C-9DFA-47BF-9CB8-33ACEBA6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62113-F47D-4AEA-ABCF-14EE2F0A4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3" y="253161"/>
            <a:ext cx="4286250" cy="2855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55162-5F5D-43C6-B93D-70E3D948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34" y="3134625"/>
            <a:ext cx="3536156" cy="3509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063D9-06CD-418A-A2BA-AC2AD8367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143" y="508654"/>
            <a:ext cx="3750469" cy="375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245CD2-5BCD-4F99-A997-1F55E655A400}"/>
              </a:ext>
            </a:extLst>
          </p:cNvPr>
          <p:cNvSpPr/>
          <p:nvPr/>
        </p:nvSpPr>
        <p:spPr>
          <a:xfrm>
            <a:off x="5050286" y="4560140"/>
            <a:ext cx="2822182" cy="99842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800" b="1" i="1" dirty="0">
                <a:solidFill>
                  <a:schemeClr val="bg1"/>
                </a:solidFill>
              </a:rPr>
              <a:t>ПОСЛЕДСТВИЯ РАДИАЦИИ НА ЖИВОТНЫХ</a:t>
            </a:r>
          </a:p>
        </p:txBody>
      </p:sp>
    </p:spTree>
    <p:extLst>
      <p:ext uri="{BB962C8B-B14F-4D97-AF65-F5344CB8AC3E}">
        <p14:creationId xmlns:p14="http://schemas.microsoft.com/office/powerpoint/2010/main" val="34188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87D90-B731-4183-A25D-452BEF6A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2" descr="Лечение болезней Здоровье, быт, увлечения, отношения - Part …">
            <a:extLst>
              <a:ext uri="{FF2B5EF4-FFF2-40B4-BE49-F238E27FC236}">
                <a16:creationId xmlns:a16="http://schemas.microsoft.com/office/drawing/2014/main" id="{239A73DE-0FBF-42D0-984C-6B49E3F9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353" y="1486105"/>
            <a:ext cx="7455293" cy="3885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57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6AEC-4125-4F73-BCD3-37C94C83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Лучевая болезнь возникает при воздействии на организм ионизирующих излучений в дозах, превышающих предельно допустимых.</a:t>
            </a:r>
            <a:endParaRPr lang="vi-V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CADF-7197-4F44-9269-720E4122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Острая лучевая болезнь лёгкой(I) степени развивается при кратковременном облучении всего тела в дозе, превышающей 100бэр. Она сопровождается головокружением, редко – тошнотой, отмечается через 2-3ч после облучения.</a:t>
            </a:r>
          </a:p>
          <a:p>
            <a:r>
              <a:rPr lang="ru-RU" dirty="0"/>
              <a:t>Острая лучевая болезнь(II) степени развивается при воздействии ионизирующего излучения в дозе от 200 до 400бэр. Первичная реакция (головная боль, тошнота, иногда, иногда рвота) возникает через 1-2ч.</a:t>
            </a:r>
          </a:p>
          <a:p>
            <a:r>
              <a:rPr lang="ru-RU" dirty="0"/>
              <a:t>Острая лучевая болезнь тяжёлой(III) степени развивается при воздействии ионизирующего излучения в дозе от 400 до 600бэр. Первичная реакция возникает через 30-60мин и резко выражена (повторная рвота, повышение температуры тела, головная боль).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572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F19DA-FD6E-45BD-969B-0784665F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5" descr="{1050A855-ED3A-4226-A7EA-7DBDCEBF61EA}">
            <a:extLst>
              <a:ext uri="{FF2B5EF4-FFF2-40B4-BE49-F238E27FC236}">
                <a16:creationId xmlns:a16="http://schemas.microsoft.com/office/drawing/2014/main" id="{0F8FDEA4-2807-49E7-BB53-F1BABE8E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0" y="942428"/>
            <a:ext cx="6630856" cy="4973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407314-97BD-44AD-8BDF-6E9489DFA07C}"/>
              </a:ext>
            </a:extLst>
          </p:cNvPr>
          <p:cNvSpPr/>
          <p:nvPr/>
        </p:nvSpPr>
        <p:spPr>
          <a:xfrm>
            <a:off x="6928836" y="1171978"/>
            <a:ext cx="188031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i="1" dirty="0">
                <a:solidFill>
                  <a:schemeClr val="bg1"/>
                </a:solidFill>
              </a:rPr>
              <a:t>В настоящее время хорошо изучены последствия однократного об­лучения человека и выделено несколько степеней лучевого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10322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693EFEF-A2E3-4DB3-8F9A-666C446C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4" y="4010772"/>
            <a:ext cx="2498468" cy="1653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42458-DDA9-4801-94A7-148C40E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30" y="3655417"/>
            <a:ext cx="2100965" cy="10666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F54C21-C292-4D4E-859B-66B70F86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59" y="2064466"/>
            <a:ext cx="2163974" cy="146917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B00A5-D7D3-467A-9B7D-35CB4C714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237" y="4837345"/>
            <a:ext cx="1795849" cy="1173286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27027-C89C-4E32-852C-5A90CC1FF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493" y="3520196"/>
            <a:ext cx="1809593" cy="1201845"/>
          </a:xfrm>
          <a:prstGeom prst="round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46820BE-FF03-4253-8F12-9C0FD778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13" y="2041801"/>
            <a:ext cx="2132035" cy="13630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05C25-2DD9-476B-A29D-2CEED0DA7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23" y="2473672"/>
            <a:ext cx="2055990" cy="1370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FE4CA2B-678D-42E3-B899-A513A8A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38" y="2286881"/>
            <a:ext cx="1458850" cy="8194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E9A33-5FAC-4289-A69F-CBDF33CA00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3897" y="4848129"/>
            <a:ext cx="1632590" cy="1096727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19F30B-D481-4405-9F47-EAF56ADF6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6683" y="4188729"/>
            <a:ext cx="1427758" cy="747194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878FA4-EE2A-4730-9F19-0296C26F1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402" y="3196770"/>
            <a:ext cx="1427758" cy="917544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5D53C-0FF4-4F6D-BEB5-E0E31E5684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1405" y="5039491"/>
            <a:ext cx="1435890" cy="747194"/>
          </a:xfrm>
          <a:prstGeom prst="round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D806076-B66A-4235-91FA-D03D4A5F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</p:spPr>
        <p:txBody>
          <a:bodyPr/>
          <a:lstStyle/>
          <a:p>
            <a:r>
              <a:rPr lang="ru-RU" dirty="0"/>
              <a:t>Что такое «Радиационно-опасные объекты» (роо)?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43262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0949E7-C968-479D-8B30-14223FC9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664E3BA8-B50B-4D8C-A5D9-7F489D5FD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57648"/>
              </p:ext>
            </p:extLst>
          </p:nvPr>
        </p:nvGraphicFramePr>
        <p:xfrm>
          <a:off x="611560" y="836711"/>
          <a:ext cx="7920880" cy="5184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8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Доза, бэр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Последствия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&lt;50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Отсутствие клинических симптомов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</a:rPr>
                        <a:t>50-100</a:t>
                      </a:r>
                      <a:endParaRPr lang="ru-RU" sz="2000" b="1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Незначительное недомогание, которое обычно быстро проходит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</a:rPr>
                        <a:t>100-200</a:t>
                      </a:r>
                      <a:endParaRPr lang="ru-RU" sz="2000" b="1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Легкая степень лучевой болезни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</a:rPr>
                        <a:t>200-400</a:t>
                      </a:r>
                      <a:endParaRPr lang="ru-RU" sz="2000" b="1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Средняя степень лучевой болезни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</a:rPr>
                        <a:t>400-600</a:t>
                      </a:r>
                      <a:endParaRPr lang="ru-RU" sz="2000" b="1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Тяжелая степень лучевой болезни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48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&gt;600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В большинстве случаев наступает смерть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2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58E1-9F61-48A5-AE01-B0469408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Радиационные аварии подразделяются на 3 типа: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DA32-DA30-4042-A241-EEDA6A1A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76" y="1861185"/>
            <a:ext cx="8075053" cy="3450613"/>
          </a:xfrm>
        </p:spPr>
        <p:txBody>
          <a:bodyPr>
            <a:noAutofit/>
          </a:bodyPr>
          <a:lstStyle/>
          <a:p>
            <a:pPr algn="just"/>
            <a:r>
              <a:rPr lang="ru-RU" sz="1400" b="1" dirty="0"/>
              <a:t>Локальная</a:t>
            </a:r>
          </a:p>
          <a:p>
            <a:pPr lvl="1" algn="just"/>
            <a:r>
              <a:rPr lang="ru-RU" sz="1400" dirty="0"/>
              <a:t>Нарушение в работе РОО (радиационно опасного объекта), при котором не произошел выход радиоактивных продуктов или ионизирующих излучений за предусмотренные границы оборудования, технологических систем, зданий и сооружений в количествах, превышающих установленные для нормальной эксплуатации предприятия значения;</a:t>
            </a:r>
          </a:p>
          <a:p>
            <a:pPr algn="just"/>
            <a:r>
              <a:rPr lang="ru-RU" sz="1400" b="1" dirty="0"/>
              <a:t>Местная</a:t>
            </a:r>
          </a:p>
          <a:p>
            <a:pPr lvl="1" algn="just"/>
            <a:r>
              <a:rPr lang="ru-RU" sz="1400" dirty="0"/>
              <a:t>Нарушение в работе РОО, при котором произошел выход радиоактивных продуктов в пределах санитарно-защитной зоны и в количествах, превышающих установленные для данного предприятия;</a:t>
            </a:r>
          </a:p>
          <a:p>
            <a:pPr algn="just"/>
            <a:r>
              <a:rPr lang="ru-RU" sz="1400" b="1" dirty="0"/>
              <a:t>Общая</a:t>
            </a:r>
          </a:p>
          <a:p>
            <a:pPr lvl="1" algn="just"/>
            <a:r>
              <a:rPr lang="ru-RU" sz="1400" dirty="0"/>
              <a:t>Нарушение в работе РОО, при котором произошел выход радиоактивных продуктов за границу санитарно-защитной зоны и в количествах, приводящих к радиоактивному загрязнению прилегающей территории и возможному облучению проживающего на ней населения выше установленных норм.</a:t>
            </a:r>
          </a:p>
          <a:p>
            <a:pPr algn="just"/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24733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2C935-C18F-485F-9695-DBE50C5F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5" descr="{08C53A3D-C782-41DD-9954-1D121ACA6A80}">
            <a:extLst>
              <a:ext uri="{FF2B5EF4-FFF2-40B4-BE49-F238E27FC236}">
                <a16:creationId xmlns:a16="http://schemas.microsoft.com/office/drawing/2014/main" id="{EDEA9A09-C24F-474B-9953-EF1956AF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28575"/>
            <a:ext cx="9220200" cy="69151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0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0EA59-B434-495C-8FFF-5DDE65CB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285884"/>
          </a:xfrm>
        </p:spPr>
        <p:txBody>
          <a:bodyPr>
            <a:normAutofit fontScale="90000"/>
          </a:bodyPr>
          <a:lstStyle/>
          <a:p>
            <a:pPr algn="ctr"/>
            <a:br>
              <a:rPr lang="ru-RU" altLang="ru-RU" dirty="0"/>
            </a:br>
            <a:br>
              <a:rPr lang="ru-RU" alt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59394" name="Picture 2" descr="Действия после выхода из зоны химического заражения - Фото 1…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234" y="1664010"/>
            <a:ext cx="7786742" cy="4786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785918" y="357166"/>
            <a:ext cx="59293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dirty="0">
                <a:solidFill>
                  <a:schemeClr val="bg1"/>
                </a:solidFill>
              </a:rPr>
              <a:t>Действия при оповещении о радиационной аварии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B49EBF-645F-4447-BF07-4BDFE334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0" name="Picture 5" descr="Radiacia" hidden="1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16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7" descr="{55FE17F1-1123-4EDA-AC18-C100F72C4D2C}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71012"/>
            <a:ext cx="6629400" cy="4972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8" hidden="1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2000" y="6172200"/>
            <a:ext cx="533400" cy="533400"/>
          </a:xfrm>
          <a:prstGeom prst="actionButtonReturn">
            <a:avLst/>
          </a:prstGeom>
          <a:solidFill>
            <a:schemeClr val="bg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B72E1862-1E15-4930-8BB7-0A77E129769F}"/>
              </a:ext>
            </a:extLst>
          </p:cNvPr>
          <p:cNvSpPr/>
          <p:nvPr/>
        </p:nvSpPr>
        <p:spPr>
          <a:xfrm>
            <a:off x="1785918" y="249590"/>
            <a:ext cx="59293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dirty="0">
                <a:solidFill>
                  <a:schemeClr val="bg1"/>
                </a:solidFill>
              </a:rPr>
              <a:t>Если ваш дом попал в зону радиоактивного заражения</a:t>
            </a:r>
          </a:p>
          <a:p>
            <a:pPr algn="ctr"/>
            <a:endParaRPr lang="ru-RU" alt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8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Радиационно-опасные объекты - Радиация - Фото по ОБЖ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6012" y="1989362"/>
            <a:ext cx="4371975" cy="3495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B47121-C8D4-4D5E-A734-C7A2DAAB7555}"/>
              </a:ext>
            </a:extLst>
          </p:cNvPr>
          <p:cNvSpPr txBox="1">
            <a:spLocks/>
          </p:cNvSpPr>
          <p:nvPr/>
        </p:nvSpPr>
        <p:spPr>
          <a:xfrm>
            <a:off x="1286328" y="-62549"/>
            <a:ext cx="6571343" cy="2356815"/>
          </a:xfrm>
          <a:prstGeom prst="rect">
            <a:avLst/>
          </a:prstGeom>
        </p:spPr>
        <p:txBody>
          <a:bodyPr/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Проведите йодную профилактику. Принимайте в течение 7 дней по одной таблетке (0,125г) йодистого калия, детям до 2-х лет – ¼ таблетки (0,04г) или йодистый раствор: 3-5 капель 5% раствора йода на стакан воды, детям – 1-2 капли. </a:t>
            </a:r>
            <a:br>
              <a:rPr lang="ru-RU" dirty="0"/>
            </a:b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B47121-C8D4-4D5E-A734-C7A2DAAB7555}"/>
              </a:ext>
            </a:extLst>
          </p:cNvPr>
          <p:cNvSpPr txBox="1">
            <a:spLocks/>
          </p:cNvSpPr>
          <p:nvPr/>
        </p:nvSpPr>
        <p:spPr>
          <a:xfrm>
            <a:off x="1286328" y="-62549"/>
            <a:ext cx="6571343" cy="2356815"/>
          </a:xfrm>
          <a:prstGeom prst="rect">
            <a:avLst/>
          </a:prstGeom>
        </p:spPr>
        <p:txBody>
          <a:bodyPr/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Находясь на улице, немедленно защитите органы дыхания и поспешите в укрытие. Для защиты органов дыхания используйте респиратор, ватно-марлевую повязку (ВМП) или подручные изделия из ткани, смоченные водой.</a:t>
            </a:r>
            <a:br>
              <a:rPr lang="ru-RU" dirty="0"/>
            </a:br>
            <a:endParaRPr lang="vi-VN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51B68B9-A811-4135-848D-A0AC55A3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6000"/>
          </a:blip>
          <a:srcRect/>
          <a:stretch>
            <a:fillRect/>
          </a:stretch>
        </p:blipFill>
        <p:spPr bwMode="auto">
          <a:xfrm>
            <a:off x="2815275" y="2041191"/>
            <a:ext cx="3442013" cy="3831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75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Radiacia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16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533400" y="2209800"/>
            <a:ext cx="47244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ru-RU" altLang="ru-RU" sz="1800" b="1" dirty="0">
                <a:solidFill>
                  <a:srgbClr val="000000"/>
                </a:solidFill>
              </a:rPr>
              <a:t>находиться в средствах индивидуальной защиты органов дыхания и кожи;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ru-RU" altLang="ru-RU" sz="1800" b="1" dirty="0">
                <a:solidFill>
                  <a:srgbClr val="000000"/>
                </a:solidFill>
              </a:rPr>
              <a:t>без надобности не садиться и не прикасаться к местным предметам;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ru-RU" altLang="ru-RU" sz="1800" b="1" dirty="0">
                <a:solidFill>
                  <a:srgbClr val="000000"/>
                </a:solidFill>
              </a:rPr>
              <a:t>избегать движения по высокой траве и кустарнику;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ru-RU" altLang="ru-RU" sz="1800" b="1" dirty="0">
                <a:solidFill>
                  <a:srgbClr val="000000"/>
                </a:solidFill>
              </a:rPr>
              <a:t>не принимать пищу, не пить, не курить;</a:t>
            </a:r>
          </a:p>
          <a:p>
            <a:pPr eaLnBrk="1" hangingPunct="1">
              <a:spcBef>
                <a:spcPct val="0"/>
              </a:spcBef>
              <a:buFontTx/>
              <a:buAutoNum type="arabicParenR"/>
            </a:pPr>
            <a:r>
              <a:rPr lang="ru-RU" altLang="ru-RU" sz="1800" b="1" dirty="0">
                <a:solidFill>
                  <a:srgbClr val="000000"/>
                </a:solidFill>
              </a:rPr>
              <a:t>не поднимать пыль и не ставить вещи на землю.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990600" y="5334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ru-RU" altLang="ru-RU" sz="1800">
              <a:solidFill>
                <a:srgbClr val="000000"/>
              </a:solidFill>
            </a:endParaRPr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304800" y="381000"/>
            <a:ext cx="8382000" cy="9461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2800" b="1" dirty="0">
                <a:solidFill>
                  <a:srgbClr val="000000"/>
                </a:solidFill>
              </a:rPr>
              <a:t>Движение по зараженной радиоактивными веществами местности</a:t>
            </a:r>
          </a:p>
        </p:txBody>
      </p:sp>
      <p:pic>
        <p:nvPicPr>
          <p:cNvPr id="92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0"/>
            <a:ext cx="3581400" cy="24780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533400" y="54102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</a:rPr>
              <a:t>Находясь в зоне радиоактивного заражения, человек облучается и в результате у него может возникнуть  </a:t>
            </a:r>
            <a:r>
              <a:rPr lang="ru-RU" altLang="ru-RU" sz="1800" b="1" u="sng" dirty="0">
                <a:solidFill>
                  <a:srgbClr val="000000"/>
                </a:solidFill>
              </a:rPr>
              <a:t>лучевая болезнь.</a:t>
            </a:r>
            <a:endParaRPr lang="ru-RU" altLang="ru-RU" sz="1800" b="1" dirty="0">
              <a:solidFill>
                <a:srgbClr val="000000"/>
              </a:solidFill>
            </a:endParaRPr>
          </a:p>
        </p:txBody>
      </p:sp>
      <p:sp>
        <p:nvSpPr>
          <p:cNvPr id="9224" name="Text Box 11"/>
          <p:cNvSpPr txBox="1">
            <a:spLocks noChangeArrowheads="1"/>
          </p:cNvSpPr>
          <p:nvPr/>
        </p:nvSpPr>
        <p:spPr bwMode="auto">
          <a:xfrm>
            <a:off x="533400" y="1371600"/>
            <a:ext cx="7924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 dirty="0">
                <a:solidFill>
                  <a:srgbClr val="000000"/>
                </a:solidFill>
              </a:rPr>
              <a:t>При движении по зараженной радиоактивными веществами местности необходимо</a:t>
            </a:r>
            <a:endParaRPr lang="ru-RU" altLang="ru-RU" sz="1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DE9C-6E99-48F1-B974-C4FB9698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5058" y="831410"/>
            <a:ext cx="9621104" cy="1049235"/>
          </a:xfrm>
        </p:spPr>
        <p:txBody>
          <a:bodyPr>
            <a:noAutofit/>
          </a:bodyPr>
          <a:lstStyle/>
          <a:p>
            <a:pPr algn="ctr"/>
            <a:r>
              <a:rPr lang="ru-RU" sz="8000" dirty="0"/>
              <a:t>СПАСИБО</a:t>
            </a:r>
            <a:br>
              <a:rPr lang="ru-RU" sz="8000" dirty="0"/>
            </a:br>
            <a:r>
              <a:rPr lang="ru-RU" sz="8000" dirty="0"/>
              <a:t>ЗА ВНИМАНИЕ!</a:t>
            </a:r>
            <a:endParaRPr lang="vi-VN" sz="8000" dirty="0"/>
          </a:p>
        </p:txBody>
      </p:sp>
    </p:spTree>
    <p:extLst>
      <p:ext uri="{BB962C8B-B14F-4D97-AF65-F5344CB8AC3E}">
        <p14:creationId xmlns:p14="http://schemas.microsoft.com/office/powerpoint/2010/main" val="3600472141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8FF156-FC45-462A-90FD-B1B4AA18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8FA47A-8A57-4B2F-9B7B-F0D2BD22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7" y="474538"/>
            <a:ext cx="8219665" cy="5438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6B212A-2E90-4253-9310-CD30B403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" y="1087445"/>
            <a:ext cx="8298180" cy="421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B7729F-1009-4FBD-A9E1-88183933D1AC}"/>
              </a:ext>
            </a:extLst>
          </p:cNvPr>
          <p:cNvSpPr/>
          <p:nvPr/>
        </p:nvSpPr>
        <p:spPr>
          <a:xfrm>
            <a:off x="130235" y="6178218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Атомная электростанция (АЭС)</a:t>
            </a:r>
          </a:p>
        </p:txBody>
      </p:sp>
    </p:spTree>
    <p:extLst>
      <p:ext uri="{BB962C8B-B14F-4D97-AF65-F5344CB8AC3E}">
        <p14:creationId xmlns:p14="http://schemas.microsoft.com/office/powerpoint/2010/main" val="38330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CBC96A-9644-4F8C-BB0A-08D4D478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077EE-8F65-41EB-ADA7-318427831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2026"/>
            <a:ext cx="9143999" cy="615394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6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C8276D-AB01-4689-83E6-B8D8992A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AA2418B-73BE-4B22-858C-E8D06CEF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6" y="228509"/>
            <a:ext cx="8318958" cy="56479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3581A-ADF7-4BA5-BD3D-AF8B3AD51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9" y="350142"/>
            <a:ext cx="8251873" cy="5391225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C3108-2C85-409C-BEF8-5A878E40F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84" y="291265"/>
            <a:ext cx="8315035" cy="5522439"/>
          </a:xfrm>
          <a:prstGeom prst="round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554F8F-939F-4361-98F3-27FE45EE5176}"/>
              </a:ext>
            </a:extLst>
          </p:cNvPr>
          <p:cNvSpPr/>
          <p:nvPr/>
        </p:nvSpPr>
        <p:spPr>
          <a:xfrm>
            <a:off x="130235" y="6178218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ПРЕДПРИЯТИЯ ПО ПЕРЕРАБОТКЕ ИЛИ ИЗГОТОВЛЕНИЮ ЯДЕРНОГО ТОПЛИВА</a:t>
            </a:r>
          </a:p>
        </p:txBody>
      </p:sp>
    </p:spTree>
    <p:extLst>
      <p:ext uri="{BB962C8B-B14F-4D97-AF65-F5344CB8AC3E}">
        <p14:creationId xmlns:p14="http://schemas.microsoft.com/office/powerpoint/2010/main" val="258959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964C1F-F312-49D4-B435-B94B9EE6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3D1F15-7EA2-41EF-AF2D-223D9B87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9" y="201615"/>
            <a:ext cx="8834073" cy="5647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3A2F2-54A7-40E6-B8E9-3C4D866E8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40" y="178082"/>
            <a:ext cx="8542522" cy="5695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7AACB1-B776-4C4D-A626-F50191B53B88}"/>
              </a:ext>
            </a:extLst>
          </p:cNvPr>
          <p:cNvSpPr/>
          <p:nvPr/>
        </p:nvSpPr>
        <p:spPr>
          <a:xfrm>
            <a:off x="130235" y="6178218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НАУЧНО-ИССЛЕДОВАТЕЛЬСКИЕ И ПРОЕКТНЫЕ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9244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05CA41-D9B2-430E-AB02-FB6A6EBD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E0CC7B0-414E-4E55-8FF8-BF0B5E66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7" y="654253"/>
            <a:ext cx="8922190" cy="501161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75A9E-EC75-4285-834B-FDDF54DA5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27" y="215062"/>
            <a:ext cx="8407551" cy="5647950"/>
          </a:xfrm>
          <a:prstGeom prst="round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640469-E813-4609-A995-2B4940FF6C34}"/>
              </a:ext>
            </a:extLst>
          </p:cNvPr>
          <p:cNvSpPr/>
          <p:nvPr/>
        </p:nvSpPr>
        <p:spPr>
          <a:xfrm>
            <a:off x="130235" y="6178218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ПРЕДПРИЯТИЯ  И МЕСТА ПО ЗАХОРОНЕНИЮ РАДИОАКТИВНЫХ ОТХОДОВ </a:t>
            </a:r>
          </a:p>
        </p:txBody>
      </p:sp>
    </p:spTree>
    <p:extLst>
      <p:ext uri="{BB962C8B-B14F-4D97-AF65-F5344CB8AC3E}">
        <p14:creationId xmlns:p14="http://schemas.microsoft.com/office/powerpoint/2010/main" val="6312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548A70-1A2F-4F8D-91D7-9FEE2A139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8B62D-CDB2-449D-ABA7-3734EB299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75" y="1989218"/>
            <a:ext cx="4421349" cy="2313839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2FC26-F7E8-4BBB-840B-6B53F4FCD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099" y="856442"/>
            <a:ext cx="3919363" cy="2518767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32A12-5D7C-4FF1-9F91-5D81A7AFE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099" y="3788747"/>
            <a:ext cx="3919363" cy="2039520"/>
          </a:xfrm>
          <a:prstGeom prst="round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B42713-7D24-4AB9-B8B4-C382D3F55492}"/>
              </a:ext>
            </a:extLst>
          </p:cNvPr>
          <p:cNvSpPr/>
          <p:nvPr/>
        </p:nvSpPr>
        <p:spPr>
          <a:xfrm>
            <a:off x="1192552" y="4687483"/>
            <a:ext cx="2370917" cy="125517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800" b="1" i="1" dirty="0">
                <a:solidFill>
                  <a:schemeClr val="bg1"/>
                </a:solidFill>
              </a:rPr>
              <a:t>ВОЕННЫЕ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42305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02CE61-C844-4DEF-807F-3D7DB0F6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5E8D-1CD5-4376-807E-11621841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03" y="467748"/>
            <a:ext cx="8188993" cy="4667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01525D-2FD1-40CF-80D0-B40E46574FF2}"/>
              </a:ext>
            </a:extLst>
          </p:cNvPr>
          <p:cNvSpPr/>
          <p:nvPr/>
        </p:nvSpPr>
        <p:spPr>
          <a:xfrm>
            <a:off x="130235" y="5599997"/>
            <a:ext cx="8909535" cy="4855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2000" b="1" i="1" dirty="0">
                <a:solidFill>
                  <a:schemeClr val="bg1"/>
                </a:solidFill>
              </a:rPr>
              <a:t>ЯДЕРНЫЕ ЭНЕРГЕТИЧЕСКИЕ УСТАНОВКИ НА ТРАНСПОРТЕ.</a:t>
            </a:r>
          </a:p>
        </p:txBody>
      </p:sp>
    </p:spTree>
    <p:extLst>
      <p:ext uri="{BB962C8B-B14F-4D97-AF65-F5344CB8AC3E}">
        <p14:creationId xmlns:p14="http://schemas.microsoft.com/office/powerpoint/2010/main" val="328058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256</TotalTime>
  <Words>669</Words>
  <Application>Microsoft Office PowerPoint</Application>
  <PresentationFormat>On-screen Show (4:3)</PresentationFormat>
  <Paragraphs>87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Unicode MS</vt:lpstr>
      <vt:lpstr>Calibri</vt:lpstr>
      <vt:lpstr>Century Gothic</vt:lpstr>
      <vt:lpstr>Gill Sans MT</vt:lpstr>
      <vt:lpstr>Times New Roman</vt:lpstr>
      <vt:lpstr>Wingdings 3</vt:lpstr>
      <vt:lpstr>Gallery</vt:lpstr>
      <vt:lpstr>Защита населения и территорий  при авариях на радиационно опасных  объектах с выбросом радиоактивных веществ</vt:lpstr>
      <vt:lpstr>Что такое «Радиационно-опасные объекты» (роо)?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АВАРИЯ НА РАО &amp; ЕЕ Последствия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Лучевая болезнь возникает при воздействии на организм ионизирующих излучений в дозах, превышающих предельно допустимых.</vt:lpstr>
      <vt:lpstr>PowerPoint Presentation</vt:lpstr>
      <vt:lpstr>PowerPoint Presentation</vt:lpstr>
      <vt:lpstr>Радиационные аварии подразделяются на 3 типа: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Hoang</dc:creator>
  <cp:lastModifiedBy>Hai Hoang</cp:lastModifiedBy>
  <cp:revision>38</cp:revision>
  <dcterms:created xsi:type="dcterms:W3CDTF">2019-10-07T11:26:26Z</dcterms:created>
  <dcterms:modified xsi:type="dcterms:W3CDTF">2019-10-08T00:28:03Z</dcterms:modified>
</cp:coreProperties>
</file>